
<file path=[Content_Types].xml><?xml version="1.0" encoding="utf-8"?>
<Types xmlns="http://schemas.openxmlformats.org/package/2006/content-types">
  <Default Extension="xml" ContentType="application/xml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61" r:id="rId2"/>
    <p:sldId id="260" r:id="rId3"/>
    <p:sldId id="256" r:id="rId4"/>
    <p:sldId id="257" r:id="rId5"/>
    <p:sldId id="258" r:id="rId6"/>
    <p:sldId id="259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EB18D04-19C1-45C7-8354-F28AABA4E184}">
  <a:tblStyle styleId="{7EB18D04-19C1-45C7-8354-F28AABA4E184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11BE243-9DA2-44AF-A7F4-1979D6B4AB5C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B42F16A-1200-483D-986D-3E1BF5D05A78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99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55293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://www.fargo.va.gov/FARGO/features/Color_My_Plate.asp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://www.fargo.va.gov/FARGO/features/Color_My_Plate.asp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u="sng" dirty="0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u="sng" dirty="0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6-18 at 10.51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8" y="0"/>
            <a:ext cx="909536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9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/>
        </p:nvSpPr>
        <p:spPr>
          <a:xfrm>
            <a:off x="952500" y="442294"/>
            <a:ext cx="7239000" cy="338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 b="1" dirty="0"/>
              <a:t>Reasoning </a:t>
            </a:r>
            <a:r>
              <a:rPr lang="en" sz="2400" b="1" dirty="0" smtClean="0"/>
              <a:t>Tool</a:t>
            </a:r>
            <a:r>
              <a:rPr lang="en-US" sz="2400" b="1" dirty="0" smtClean="0"/>
              <a:t> </a:t>
            </a:r>
            <a:endParaRPr lang="en" sz="2400" b="1" dirty="0"/>
          </a:p>
        </p:txBody>
      </p:sp>
      <p:graphicFrame>
        <p:nvGraphicFramePr>
          <p:cNvPr id="36" name="Shape 36"/>
          <p:cNvGraphicFramePr/>
          <p:nvPr>
            <p:extLst>
              <p:ext uri="{D42A27DB-BD31-4B8C-83A1-F6EECF244321}">
                <p14:modId xmlns:p14="http://schemas.microsoft.com/office/powerpoint/2010/main" val="251065337"/>
              </p:ext>
            </p:extLst>
          </p:nvPr>
        </p:nvGraphicFramePr>
        <p:xfrm>
          <a:off x="952500" y="1149643"/>
          <a:ext cx="7239000" cy="3980998"/>
        </p:xfrm>
        <a:graphic>
          <a:graphicData uri="http://schemas.openxmlformats.org/drawingml/2006/table">
            <a:tbl>
              <a:tblPr>
                <a:noFill/>
                <a:tableStyleId>{7EB18D04-19C1-45C7-8354-F28AABA4E184}</a:tableStyleId>
              </a:tblPr>
              <a:tblGrid>
                <a:gridCol w="2413000"/>
                <a:gridCol w="2413000"/>
                <a:gridCol w="2413000"/>
              </a:tblGrid>
              <a:tr h="1123391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 dirty="0"/>
                        <a:t>Evidence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/>
                        <a:t>This evidence matters because...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/>
                        <a:t>Therefore...</a:t>
                      </a:r>
                    </a:p>
                  </a:txBody>
                  <a:tcPr marL="91425" marR="91425" marT="91425" marB="91425"/>
                </a:tc>
              </a:tr>
              <a:tr h="1723326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2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000" dirty="0"/>
                    </a:p>
                  </a:txBody>
                  <a:tcPr marL="91425" marR="91425" marT="91425" marB="91425"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281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2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000" dirty="0"/>
                    </a:p>
                  </a:txBody>
                  <a:tcPr marL="91425" marR="91425" marT="91425" marB="91425"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626955"/>
      </p:ext>
    </p:extLst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/>
        </p:nvSpPr>
        <p:spPr>
          <a:xfrm>
            <a:off x="0" y="57150"/>
            <a:ext cx="9144000" cy="4628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chemeClr val="dk1"/>
                </a:solidFill>
              </a:rPr>
              <a:t>Simple Argument: </a:t>
            </a:r>
            <a:endParaRPr lang="en-US" sz="2800" b="1" dirty="0"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dk1"/>
                </a:solidFill>
              </a:rPr>
              <a:t>Vegetables </a:t>
            </a:r>
            <a:r>
              <a:rPr lang="en" sz="2400" dirty="0">
                <a:solidFill>
                  <a:schemeClr val="dk1"/>
                </a:solidFill>
              </a:rPr>
              <a:t>are good for you.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 dirty="0">
                <a:solidFill>
                  <a:schemeClr val="dk1"/>
                </a:solidFill>
              </a:rPr>
              <a:t>You should eat them every day.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457200" marR="139700" lvl="0" indent="-228600" rtl="0">
              <a:lnSpc>
                <a:spcPct val="120000"/>
              </a:lnSpc>
              <a:spcBef>
                <a:spcPts val="1100"/>
              </a:spcBef>
              <a:spcAft>
                <a:spcPts val="1900"/>
              </a:spcAft>
              <a:buNone/>
            </a:pPr>
            <a:endParaRPr sz="1300" dirty="0">
              <a:solidFill>
                <a:schemeClr val="dk1"/>
              </a:solidFill>
            </a:endParaRPr>
          </a:p>
        </p:txBody>
      </p:sp>
      <p:pic>
        <p:nvPicPr>
          <p:cNvPr id="24" name="Shape 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818025" y="0"/>
            <a:ext cx="3326025" cy="232822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/>
        </p:nvSpPr>
        <p:spPr>
          <a:xfrm>
            <a:off x="50" y="57150"/>
            <a:ext cx="9144000" cy="4628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chemeClr val="dk1"/>
                </a:solidFill>
              </a:rPr>
              <a:t>Simple Argument with Evidence: </a:t>
            </a:r>
            <a:endParaRPr sz="2800" b="1" dirty="0"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 b="1" dirty="0">
                <a:solidFill>
                  <a:schemeClr val="dk1"/>
                </a:solidFill>
              </a:rPr>
              <a:t>Claim:</a:t>
            </a:r>
            <a:r>
              <a:rPr lang="en" sz="2400" dirty="0">
                <a:solidFill>
                  <a:schemeClr val="dk1"/>
                </a:solidFill>
              </a:rPr>
              <a:t> Vegetables are good for you.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 b="1" dirty="0">
                <a:solidFill>
                  <a:schemeClr val="dk1"/>
                </a:solidFill>
              </a:rPr>
              <a:t>Evidence: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dk1"/>
                </a:solidFill>
              </a:rPr>
              <a:t>Vegetables have vitamins like </a:t>
            </a:r>
            <a:r>
              <a:rPr lang="en-US" sz="2400" dirty="0" smtClean="0">
                <a:solidFill>
                  <a:schemeClr val="dk1"/>
                </a:solidFill>
              </a:rPr>
              <a:t>Vitamin C.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dirty="0" smtClean="0">
                <a:solidFill>
                  <a:schemeClr val="dk1"/>
                </a:solidFill>
              </a:rPr>
              <a:t>Vegetables </a:t>
            </a:r>
            <a:r>
              <a:rPr lang="en" sz="2400" dirty="0">
                <a:solidFill>
                  <a:schemeClr val="dk1"/>
                </a:solidFill>
              </a:rPr>
              <a:t>have fiber.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457200" marR="139700" lvl="0" indent="-228600" rtl="0">
              <a:lnSpc>
                <a:spcPct val="120000"/>
              </a:lnSpc>
              <a:spcBef>
                <a:spcPts val="1100"/>
              </a:spcBef>
              <a:spcAft>
                <a:spcPts val="1900"/>
              </a:spcAft>
              <a:buNone/>
            </a:pPr>
            <a:endParaRPr sz="1300" dirty="0">
              <a:solidFill>
                <a:schemeClr val="dk1"/>
              </a:solidFill>
            </a:endParaRPr>
          </a:p>
        </p:txBody>
      </p:sp>
      <p:pic>
        <p:nvPicPr>
          <p:cNvPr id="30" name="Shape 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818025" y="0"/>
            <a:ext cx="3326025" cy="232822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/>
        </p:nvSpPr>
        <p:spPr>
          <a:xfrm>
            <a:off x="952500" y="395800"/>
            <a:ext cx="7239000" cy="338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b="1" dirty="0"/>
              <a:t>Reasoning </a:t>
            </a:r>
            <a:r>
              <a:rPr lang="en" sz="2400" b="1" dirty="0" smtClean="0"/>
              <a:t>Tool</a:t>
            </a:r>
            <a:r>
              <a:rPr lang="en-US" sz="2400" b="1" dirty="0" smtClean="0"/>
              <a:t> with Vegetable Argument, One</a:t>
            </a:r>
            <a:endParaRPr lang="en" sz="2400" b="1" dirty="0"/>
          </a:p>
        </p:txBody>
      </p:sp>
      <p:graphicFrame>
        <p:nvGraphicFramePr>
          <p:cNvPr id="36" name="Shape 36"/>
          <p:cNvGraphicFramePr/>
          <p:nvPr>
            <p:extLst>
              <p:ext uri="{D42A27DB-BD31-4B8C-83A1-F6EECF244321}">
                <p14:modId xmlns:p14="http://schemas.microsoft.com/office/powerpoint/2010/main" val="310319786"/>
              </p:ext>
            </p:extLst>
          </p:nvPr>
        </p:nvGraphicFramePr>
        <p:xfrm>
          <a:off x="952500" y="861500"/>
          <a:ext cx="7239000" cy="3564375"/>
        </p:xfrm>
        <a:graphic>
          <a:graphicData uri="http://schemas.openxmlformats.org/drawingml/2006/table">
            <a:tbl>
              <a:tblPr>
                <a:noFill/>
                <a:tableStyleId>{7EB18D04-19C1-45C7-8354-F28AABA4E184}</a:tableStyleId>
              </a:tblPr>
              <a:tblGrid>
                <a:gridCol w="2413000"/>
                <a:gridCol w="2413000"/>
                <a:gridCol w="2413000"/>
              </a:tblGrid>
              <a:tr h="10058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/>
                        <a:t>Evidence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/>
                        <a:t>This evidence matters because...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/>
                        <a:t>Therefore...</a:t>
                      </a:r>
                    </a:p>
                  </a:txBody>
                  <a:tcPr marL="91425" marR="91425" marT="91425" marB="91425"/>
                </a:tc>
              </a:tr>
              <a:tr h="154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 dirty="0"/>
                        <a:t>Vegetables have vitamins </a:t>
                      </a:r>
                      <a:r>
                        <a:rPr lang="en" sz="2000" dirty="0" smtClean="0"/>
                        <a:t>like</a:t>
                      </a:r>
                      <a:r>
                        <a:rPr lang="en-US" sz="2000" baseline="0" dirty="0" smtClean="0"/>
                        <a:t> Vitamin C</a:t>
                      </a:r>
                      <a:endParaRPr lang="en" sz="2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2000"/>
                        <a:t>Vegetables are good for you.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000"/>
                    </a:p>
                  </a:txBody>
                  <a:tcPr marL="91425" marR="91425" marT="91425" marB="91425"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/>
                        <a:t>Vegetables have fiber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000" dirty="0"/>
                    </a:p>
                  </a:txBody>
                  <a:tcPr marL="91425" marR="91425" marT="91425" marB="91425"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7" name="Shape 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922150" y="2717550"/>
            <a:ext cx="2088274" cy="14617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Shape 42"/>
          <p:cNvGraphicFramePr/>
          <p:nvPr>
            <p:extLst>
              <p:ext uri="{D42A27DB-BD31-4B8C-83A1-F6EECF244321}">
                <p14:modId xmlns:p14="http://schemas.microsoft.com/office/powerpoint/2010/main" val="1018149406"/>
              </p:ext>
            </p:extLst>
          </p:nvPr>
        </p:nvGraphicFramePr>
        <p:xfrm>
          <a:off x="195787" y="920725"/>
          <a:ext cx="8752425" cy="3585089"/>
        </p:xfrm>
        <a:graphic>
          <a:graphicData uri="http://schemas.openxmlformats.org/drawingml/2006/table">
            <a:tbl>
              <a:tblPr>
                <a:noFill/>
                <a:tableStyleId>{811BE243-9DA2-44AF-A7F4-1979D6B4AB5C}</a:tableStyleId>
              </a:tblPr>
              <a:tblGrid>
                <a:gridCol w="2917475"/>
                <a:gridCol w="2917475"/>
                <a:gridCol w="2917475"/>
              </a:tblGrid>
              <a:tr h="10058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Evidence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This evidence matters because...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Therefore...</a:t>
                      </a:r>
                    </a:p>
                  </a:txBody>
                  <a:tcPr marL="91425" marR="91425" marT="91425" marB="91425"/>
                </a:tc>
              </a:tr>
              <a:tr h="154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Vegetables have vitamins </a:t>
                      </a:r>
                      <a:r>
                        <a:rPr lang="en" dirty="0" smtClean="0"/>
                        <a:t>like</a:t>
                      </a:r>
                      <a:r>
                        <a:rPr lang="en-US" baseline="0" dirty="0" smtClean="0"/>
                        <a:t> Vitamin C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139700" lvl="0" indent="0" rtl="0">
                        <a:lnSpc>
                          <a:spcPct val="120000"/>
                        </a:lnSpc>
                        <a:spcBef>
                          <a:spcPts val="1100"/>
                        </a:spcBef>
                        <a:spcAft>
                          <a:spcPts val="1900"/>
                        </a:spcAft>
                        <a:buClr>
                          <a:schemeClr val="dk2"/>
                        </a:buClr>
                        <a:buSzPct val="64285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rgbClr val="0000FF"/>
                          </a:solidFill>
                        </a:rPr>
                        <a:t>Eating vegetables and fruits rich in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vitamin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C </a:t>
                      </a:r>
                      <a:r>
                        <a:rPr lang="en-US" sz="1400" b="1" i="0" u="none" strike="noStrike" cap="none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may offer protection against immune deficiencies, heart disease, and eye disease. </a:t>
                      </a:r>
                      <a:endParaRPr b="1" dirty="0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Vegetables are good for you</a:t>
                      </a:r>
                      <a:r>
                        <a:rPr lang="en" dirty="0" smtClean="0"/>
                        <a:t>.</a:t>
                      </a:r>
                      <a:r>
                        <a:rPr lang="en-US" dirty="0" smtClean="0"/>
                        <a:t> </a:t>
                      </a:r>
                      <a:endParaRPr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5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Vegetables have fiber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00FF"/>
                          </a:solidFill>
                        </a:rPr>
                        <a:t>Eating vegetables with fiber may reduce the risk of heart disease, obesity, and type 2 diabetes.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43" name="Shape 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408975" y="2400050"/>
            <a:ext cx="2088274" cy="1461799"/>
          </a:xfrm>
          <a:prstGeom prst="rect">
            <a:avLst/>
          </a:prstGeom>
        </p:spPr>
      </p:pic>
      <p:sp>
        <p:nvSpPr>
          <p:cNvPr id="44" name="Shape 44"/>
          <p:cNvSpPr txBox="1"/>
          <p:nvPr/>
        </p:nvSpPr>
        <p:spPr>
          <a:xfrm>
            <a:off x="195787" y="506975"/>
            <a:ext cx="8752425" cy="4137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400" b="1" dirty="0"/>
              <a:t>Reasoning Tool</a:t>
            </a:r>
            <a:r>
              <a:rPr lang="en-US" sz="2400" b="1" dirty="0"/>
              <a:t> with Vegetable Argument, </a:t>
            </a:r>
            <a:r>
              <a:rPr lang="en-US" sz="2400" b="1" dirty="0" smtClean="0"/>
              <a:t>Two</a:t>
            </a:r>
            <a:endParaRPr lang="en" sz="2400" b="1" dirty="0"/>
          </a:p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696741"/>
              </p:ext>
            </p:extLst>
          </p:nvPr>
        </p:nvGraphicFramePr>
        <p:xfrm>
          <a:off x="1758950" y="501650"/>
          <a:ext cx="5626100" cy="414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5626100" imgH="4140200" progId="Word.Document.12">
                  <p:embed/>
                </p:oleObj>
              </mc:Choice>
              <mc:Fallback>
                <p:oleObj name="Document" r:id="rId3" imgW="5626100" imgH="4140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8950" y="501650"/>
                        <a:ext cx="5626100" cy="414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90253" y="220320"/>
            <a:ext cx="66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Reasoning Tool with </a:t>
            </a:r>
            <a:r>
              <a:rPr lang="en-US" sz="1800" b="1" dirty="0" err="1" smtClean="0"/>
              <a:t>Microbiome</a:t>
            </a:r>
            <a:r>
              <a:rPr lang="en-US" sz="1800" b="1" dirty="0" smtClean="0"/>
              <a:t> Argument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9719440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158</Words>
  <Application>Microsoft Macintosh PowerPoint</Application>
  <PresentationFormat>On-screen Show (16:9)</PresentationFormat>
  <Paragraphs>35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simple-light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Megan Goss</cp:lastModifiedBy>
  <cp:revision>6</cp:revision>
  <dcterms:modified xsi:type="dcterms:W3CDTF">2014-06-19T04:06:00Z</dcterms:modified>
</cp:coreProperties>
</file>